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0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7B0A3F8-1E36-42A4-A264-50D0315959C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1093A80-C1F9-496A-94B5-4921E7F1E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a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81000"/>
            <a:ext cx="4366565" cy="441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184648"/>
            <a:ext cx="8077200" cy="1673352"/>
          </a:xfrm>
        </p:spPr>
        <p:txBody>
          <a:bodyPr/>
          <a:lstStyle/>
          <a:p>
            <a:r>
              <a:rPr lang="en-US" dirty="0" smtClean="0"/>
              <a:t>Feline Leukemia Virus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8077200" cy="1499616"/>
          </a:xfrm>
        </p:spPr>
        <p:txBody>
          <a:bodyPr/>
          <a:lstStyle/>
          <a:p>
            <a:r>
              <a:rPr lang="en-US" dirty="0" smtClean="0"/>
              <a:t>All About</a:t>
            </a:r>
            <a:endParaRPr lang="en-US" dirty="0"/>
          </a:p>
        </p:txBody>
      </p:sp>
      <p:pic>
        <p:nvPicPr>
          <p:cNvPr id="5" name="Picture 4" descr="cat_vaccin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533400"/>
            <a:ext cx="4002541" cy="403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Aaron Briscoe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267200" cy="462560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The prognosis for </a:t>
            </a:r>
            <a:r>
              <a:rPr lang="en-US" dirty="0" err="1" smtClean="0"/>
              <a:t>FeLV</a:t>
            </a:r>
            <a:r>
              <a:rPr lang="en-US" dirty="0" smtClean="0"/>
              <a:t>+</a:t>
            </a:r>
          </a:p>
          <a:p>
            <a:pPr>
              <a:buNone/>
            </a:pPr>
            <a:r>
              <a:rPr lang="en-US" dirty="0" smtClean="0"/>
              <a:t>patients depends on the</a:t>
            </a:r>
          </a:p>
          <a:p>
            <a:pPr>
              <a:buNone/>
            </a:pPr>
            <a:r>
              <a:rPr lang="en-US" dirty="0" smtClean="0"/>
              <a:t>immune system of the cat,</a:t>
            </a:r>
          </a:p>
          <a:p>
            <a:pPr>
              <a:buNone/>
            </a:pPr>
            <a:r>
              <a:rPr lang="en-US" dirty="0" smtClean="0"/>
              <a:t>the level of exposure to the</a:t>
            </a:r>
          </a:p>
          <a:p>
            <a:pPr>
              <a:buNone/>
            </a:pPr>
            <a:r>
              <a:rPr lang="en-US" dirty="0" smtClean="0"/>
              <a:t>virus, and its vaccination</a:t>
            </a:r>
          </a:p>
          <a:p>
            <a:pPr>
              <a:buNone/>
            </a:pPr>
            <a:r>
              <a:rPr lang="en-US" dirty="0" smtClean="0"/>
              <a:t>history. Disease caused by</a:t>
            </a:r>
          </a:p>
          <a:p>
            <a:pPr>
              <a:buNone/>
            </a:pPr>
            <a:r>
              <a:rPr lang="en-US" dirty="0" err="1" smtClean="0"/>
              <a:t>FeLV</a:t>
            </a:r>
            <a:r>
              <a:rPr lang="en-US" dirty="0" smtClean="0"/>
              <a:t> is very serious, and it is</a:t>
            </a:r>
          </a:p>
          <a:p>
            <a:pPr>
              <a:buNone/>
            </a:pPr>
            <a:r>
              <a:rPr lang="en-US" dirty="0" smtClean="0"/>
              <a:t>estimated that fewer than</a:t>
            </a:r>
          </a:p>
          <a:p>
            <a:pPr>
              <a:buNone/>
            </a:pPr>
            <a:r>
              <a:rPr lang="en-US" dirty="0" smtClean="0"/>
              <a:t>20 percent of persistently</a:t>
            </a:r>
          </a:p>
          <a:p>
            <a:pPr>
              <a:buNone/>
            </a:pPr>
            <a:r>
              <a:rPr lang="en-US" dirty="0" smtClean="0"/>
              <a:t>infected cats will survive</a:t>
            </a:r>
          </a:p>
          <a:p>
            <a:pPr>
              <a:buNone/>
            </a:pPr>
            <a:r>
              <a:rPr lang="en-US" dirty="0" smtClean="0"/>
              <a:t>more than three years.</a:t>
            </a:r>
            <a:endParaRPr lang="en-US" dirty="0">
              <a:latin typeface="Segoe UI Light" pitchFamily="34" charset="0"/>
            </a:endParaRPr>
          </a:p>
        </p:txBody>
      </p:sp>
      <p:pic>
        <p:nvPicPr>
          <p:cNvPr id="5" name="Picture 4" descr="k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2485491"/>
            <a:ext cx="4343400" cy="315330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600200"/>
            <a:ext cx="784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UI Symbol" pitchFamily="34" charset="0"/>
                <a:ea typeface="Segoe UI Symbol" pitchFamily="34" charset="0"/>
              </a:rPr>
              <a:t>Before bringing a new kitten or cat into your home, it is essential to have it tested for </a:t>
            </a:r>
            <a:r>
              <a:rPr lang="en-US" sz="3200" dirty="0" err="1" smtClean="0">
                <a:latin typeface="Segoe UI Symbol" pitchFamily="34" charset="0"/>
                <a:ea typeface="Segoe UI Symbol" pitchFamily="34" charset="0"/>
              </a:rPr>
              <a:t>FeLV</a:t>
            </a:r>
            <a:r>
              <a:rPr lang="en-US" sz="3200" dirty="0" smtClean="0">
                <a:latin typeface="Segoe UI Symbol" pitchFamily="34" charset="0"/>
                <a:ea typeface="Segoe UI Symbol" pitchFamily="34" charset="0"/>
              </a:rPr>
              <a:t>  </a:t>
            </a:r>
            <a:r>
              <a:rPr lang="en-US" sz="3200" dirty="0" smtClean="0">
                <a:latin typeface="Segoe UI Symbol" pitchFamily="34" charset="0"/>
                <a:ea typeface="Segoe UI Symbol" pitchFamily="34" charset="0"/>
              </a:rPr>
              <a:t>so as not to spread the virus to any previous resident cat’s. </a:t>
            </a:r>
          </a:p>
          <a:p>
            <a:endParaRPr lang="en-US" sz="3200" dirty="0" smtClean="0">
              <a:latin typeface="Segoe UI Symbol" pitchFamily="34" charset="0"/>
              <a:ea typeface="Segoe UI Symbol" pitchFamily="34" charset="0"/>
            </a:endParaRPr>
          </a:p>
          <a:p>
            <a:r>
              <a:rPr lang="en-US" sz="3200" dirty="0" smtClean="0">
                <a:latin typeface="Segoe UI Symbol" pitchFamily="34" charset="0"/>
                <a:ea typeface="Segoe UI Symbol" pitchFamily="34" charset="0"/>
              </a:rPr>
              <a:t>Also get all cats vaccinated and keep cats away from all known infected cats.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Education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721108"/>
            <a:ext cx="7924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egoe UI Light" pitchFamily="34" charset="0"/>
              </a:rPr>
              <a:t>Clients need to know and understand a few things about </a:t>
            </a:r>
            <a:r>
              <a:rPr lang="en-US" sz="2800" dirty="0" err="1" smtClean="0">
                <a:latin typeface="Segoe UI Light" pitchFamily="34" charset="0"/>
              </a:rPr>
              <a:t>FeLV</a:t>
            </a:r>
            <a:r>
              <a:rPr lang="en-US" sz="2800" dirty="0" smtClean="0">
                <a:latin typeface="Segoe UI Light" pitchFamily="34" charset="0"/>
              </a:rPr>
              <a:t>+ cats. </a:t>
            </a:r>
          </a:p>
          <a:p>
            <a:r>
              <a:rPr lang="en-US" sz="2800" b="1" dirty="0" smtClean="0">
                <a:latin typeface="Segoe UI Light" pitchFamily="34" charset="0"/>
              </a:rPr>
              <a:t>A healthy </a:t>
            </a:r>
            <a:r>
              <a:rPr lang="en-US" sz="2800" b="1" dirty="0" err="1" smtClean="0">
                <a:latin typeface="Segoe UI Light" pitchFamily="34" charset="0"/>
              </a:rPr>
              <a:t>FeLV</a:t>
            </a:r>
            <a:r>
              <a:rPr lang="en-US" sz="2800" b="1" dirty="0">
                <a:latin typeface="Segoe UI Light" pitchFamily="34" charset="0"/>
              </a:rPr>
              <a:t>-</a:t>
            </a:r>
            <a:r>
              <a:rPr lang="en-US" sz="2800" b="1" dirty="0" smtClean="0">
                <a:latin typeface="Segoe UI Light" pitchFamily="34" charset="0"/>
              </a:rPr>
              <a:t>positive cat DOES NOT need to euthanized .</a:t>
            </a:r>
          </a:p>
          <a:p>
            <a:r>
              <a:rPr lang="en-US" sz="2800" b="1" u="sng" dirty="0" smtClean="0">
                <a:latin typeface="Segoe UI Light" pitchFamily="34" charset="0"/>
              </a:rPr>
              <a:t>The client should continue to:</a:t>
            </a:r>
          </a:p>
          <a:p>
            <a:r>
              <a:rPr lang="en-US" sz="2800" dirty="0" smtClean="0">
                <a:latin typeface="Segoe UI Light" pitchFamily="34" charset="0"/>
              </a:rPr>
              <a:t>Keep the cat inside</a:t>
            </a:r>
          </a:p>
          <a:p>
            <a:r>
              <a:rPr lang="en-US" sz="2800" dirty="0" smtClean="0">
                <a:latin typeface="Segoe UI Light" pitchFamily="34" charset="0"/>
              </a:rPr>
              <a:t>Keep isolated from other cats</a:t>
            </a:r>
          </a:p>
          <a:p>
            <a:r>
              <a:rPr lang="en-US" sz="2800" dirty="0" smtClean="0">
                <a:latin typeface="Segoe UI Light" pitchFamily="34" charset="0"/>
              </a:rPr>
              <a:t>Keep up with vaccinations</a:t>
            </a:r>
          </a:p>
          <a:p>
            <a:r>
              <a:rPr lang="en-US" sz="2800" dirty="0" smtClean="0">
                <a:latin typeface="Segoe UI Light" pitchFamily="34" charset="0"/>
              </a:rPr>
              <a:t>Take the cat to the vet if any sign of disease develops </a:t>
            </a:r>
          </a:p>
          <a:p>
            <a:endParaRPr lang="en-US" sz="2800" dirty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838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Segoe UI Light" pitchFamily="34" charset="0"/>
              </a:rPr>
              <a:t>Common Diseases of Companion Animals pgs.231-232</a:t>
            </a:r>
          </a:p>
          <a:p>
            <a:endParaRPr lang="en-US" sz="2000" b="1" dirty="0" smtClean="0">
              <a:latin typeface="Segoe UI Light" pitchFamily="34" charset="0"/>
            </a:endParaRPr>
          </a:p>
          <a:p>
            <a:r>
              <a:rPr lang="en-US" sz="2000" b="1" dirty="0" smtClean="0">
                <a:latin typeface="Segoe UI Light" pitchFamily="34" charset="0"/>
              </a:rPr>
              <a:t>http://www.merckvetmanual.com/mvm/index.jsp?cfile=htm/bc/57000.htm&amp;word=feline%2cleukemia</a:t>
            </a:r>
          </a:p>
          <a:p>
            <a:endParaRPr lang="en-US" sz="2000" b="1" dirty="0" smtClean="0">
              <a:latin typeface="Segoe UI Light" pitchFamily="34" charset="0"/>
            </a:endParaRPr>
          </a:p>
          <a:p>
            <a:r>
              <a:rPr lang="en-US" sz="2000" b="1" dirty="0" smtClean="0">
                <a:latin typeface="Segoe UI Light" pitchFamily="34" charset="0"/>
              </a:rPr>
              <a:t>http://www.onlynaturalpet.com/KnowledgeBase/knowledgebasedetail.aspx?articleid=134</a:t>
            </a:r>
          </a:p>
          <a:p>
            <a:endParaRPr lang="en-US" sz="2000" b="1" dirty="0" smtClean="0">
              <a:latin typeface="Segoe UI Light" pitchFamily="34" charset="0"/>
            </a:endParaRPr>
          </a:p>
          <a:p>
            <a:r>
              <a:rPr lang="en-US" sz="2000" b="1" dirty="0" smtClean="0">
                <a:latin typeface="Segoe UI Light" pitchFamily="34" charset="0"/>
              </a:rPr>
              <a:t>http://members.petfinder.com/~MA199/resourcePages/felineHealth/FeLV.pdf</a:t>
            </a:r>
          </a:p>
          <a:p>
            <a:endParaRPr lang="en-US" sz="2000" b="1" dirty="0">
              <a:latin typeface="Segoe UI Light" pitchFamily="34" charset="0"/>
            </a:endParaRPr>
          </a:p>
          <a:p>
            <a:r>
              <a:rPr lang="en-US" sz="2000" b="1" dirty="0" smtClean="0">
                <a:latin typeface="Segoe UI Light" pitchFamily="34" charset="0"/>
              </a:rPr>
              <a:t>http://www.drsfostersmith.com/pic/article.cfm?aid=2175</a:t>
            </a:r>
            <a:endParaRPr lang="en-US" sz="2000" b="1" dirty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(Cause)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Feline Leukemia Virus or </a:t>
            </a:r>
            <a:r>
              <a:rPr lang="en-US" dirty="0" err="1" smtClean="0">
                <a:latin typeface="Segoe UI Light" pitchFamily="34" charset="0"/>
              </a:rPr>
              <a:t>FeLV</a:t>
            </a:r>
            <a:r>
              <a:rPr lang="en-US" dirty="0" smtClean="0">
                <a:latin typeface="Segoe UI Light" pitchFamily="34" charset="0"/>
              </a:rPr>
              <a:t> is caused by a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retrovirus. </a:t>
            </a:r>
          </a:p>
          <a:p>
            <a:pPr>
              <a:buNone/>
            </a:pPr>
            <a:endParaRPr lang="en-US" dirty="0" smtClean="0">
              <a:latin typeface="Segoe UI Light" pitchFamily="34" charset="0"/>
            </a:endParaRP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A retrovirus is an RNA virus that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uses  the enzyme </a:t>
            </a:r>
            <a:r>
              <a:rPr lang="en-US" u="sng" dirty="0" smtClean="0">
                <a:latin typeface="Segoe UI Light" pitchFamily="34" charset="0"/>
              </a:rPr>
              <a:t>reverse transcriptase</a:t>
            </a:r>
            <a:r>
              <a:rPr lang="en-US" dirty="0" smtClean="0">
                <a:latin typeface="Segoe UI Light" pitchFamily="34" charset="0"/>
              </a:rPr>
              <a:t> to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encode its RNA into the DNA of the host cell,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allowing the retrovirus to take over that cell. </a:t>
            </a:r>
            <a:endParaRPr lang="en-US" dirty="0"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on c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2438400"/>
            <a:ext cx="3200400" cy="426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Segoe UI Light" pitchFamily="34" charset="0"/>
              </a:rPr>
              <a:t>FeLV</a:t>
            </a:r>
            <a:r>
              <a:rPr lang="en-US" dirty="0" smtClean="0">
                <a:latin typeface="Segoe UI Light" pitchFamily="34" charset="0"/>
              </a:rPr>
              <a:t> was first documented in domestic cats in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the 1960’s. </a:t>
            </a:r>
          </a:p>
          <a:p>
            <a:pPr>
              <a:buNone/>
            </a:pPr>
            <a:endParaRPr lang="en-US" dirty="0" smtClean="0">
              <a:latin typeface="Segoe UI Light" pitchFamily="34" charset="0"/>
            </a:endParaRP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Since then it has been 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discovered in many big cats,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but the virus </a:t>
            </a:r>
            <a:r>
              <a:rPr lang="en-US" dirty="0" smtClean="0">
                <a:latin typeface="Segoe UI Light" pitchFamily="34" charset="0"/>
              </a:rPr>
              <a:t>seems </a:t>
            </a:r>
            <a:r>
              <a:rPr lang="en-US" dirty="0" smtClean="0">
                <a:latin typeface="Segoe UI Light" pitchFamily="34" charset="0"/>
              </a:rPr>
              <a:t>to be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benign and rarely </a:t>
            </a:r>
          </a:p>
          <a:p>
            <a:pPr>
              <a:buNone/>
            </a:pPr>
            <a:r>
              <a:rPr lang="en-US" dirty="0" smtClean="0">
                <a:latin typeface="Segoe UI Light" pitchFamily="34" charset="0"/>
              </a:rPr>
              <a:t>causes evident signs .</a:t>
            </a:r>
            <a:endParaRPr lang="en-US" dirty="0"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Signalment</a:t>
            </a:r>
            <a:r>
              <a:rPr lang="en-US" dirty="0" smtClean="0"/>
              <a:t> (Who gets </a:t>
            </a:r>
            <a:r>
              <a:rPr lang="en-US" dirty="0" err="1" smtClean="0"/>
              <a:t>FeLV</a:t>
            </a:r>
            <a:r>
              <a:rPr lang="en-US" dirty="0" smtClean="0"/>
              <a:t>?)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209800"/>
            <a:ext cx="4267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UI Light" pitchFamily="34" charset="0"/>
              </a:rPr>
              <a:t>“It appears that cats are the only species susceptible to infection with </a:t>
            </a:r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, [though] </a:t>
            </a:r>
            <a:r>
              <a:rPr lang="en-US" sz="3200" dirty="0" smtClean="0">
                <a:latin typeface="Segoe UI Light" pitchFamily="34" charset="0"/>
              </a:rPr>
              <a:t>kittens </a:t>
            </a:r>
            <a:r>
              <a:rPr lang="en-US" sz="3200" dirty="0" smtClean="0">
                <a:latin typeface="Segoe UI Light" pitchFamily="34" charset="0"/>
              </a:rPr>
              <a:t>are at [a] significantly higher </a:t>
            </a:r>
          </a:p>
          <a:p>
            <a:r>
              <a:rPr lang="en-US" sz="3200" dirty="0" smtClean="0">
                <a:latin typeface="Segoe UI Light" pitchFamily="34" charset="0"/>
              </a:rPr>
              <a:t>risk for contracting the disease than adult cats.”</a:t>
            </a:r>
            <a:endParaRPr lang="en-US" sz="3200" dirty="0">
              <a:latin typeface="Segoe UI Light" pitchFamily="34" charset="0"/>
            </a:endParaRPr>
          </a:p>
        </p:txBody>
      </p:sp>
      <p:pic>
        <p:nvPicPr>
          <p:cNvPr id="11266" name="Picture 2" descr="http://29.media.tumblr.com/tumblr_lo82c7W1q61qe2lbko1_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752600"/>
            <a:ext cx="3810000" cy="4886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8288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 is unstable in the environment, requiring close, prolonged contact between cats for transmission to occur. </a:t>
            </a:r>
          </a:p>
          <a:p>
            <a:endParaRPr lang="en-US" sz="3200" dirty="0">
              <a:latin typeface="Segoe UI Light" pitchFamily="34" charset="0"/>
            </a:endParaRPr>
          </a:p>
          <a:p>
            <a:r>
              <a:rPr lang="en-US" sz="3200" dirty="0" smtClean="0">
                <a:latin typeface="Segoe UI Light" pitchFamily="34" charset="0"/>
              </a:rPr>
              <a:t>The virus is most commonly spread through saliva, tears, urine, and milk. Can also be spread through fighting, grooming, or exposure to contaminated food and water bowls, or litter pans.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Signs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304800" y="1447800"/>
            <a:ext cx="8534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UI Light" pitchFamily="34" charset="0"/>
              </a:rPr>
              <a:t>Cats that are exposed to </a:t>
            </a:r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  may develop  </a:t>
            </a:r>
          </a:p>
          <a:p>
            <a:endParaRPr lang="en-US" sz="3200" dirty="0" smtClean="0">
              <a:latin typeface="Segoe UI Light" pitchFamily="34" charset="0"/>
            </a:endParaRPr>
          </a:p>
          <a:p>
            <a:r>
              <a:rPr lang="en-US" sz="3200" dirty="0" smtClean="0">
                <a:latin typeface="Segoe UI Light" pitchFamily="34" charset="0"/>
              </a:rPr>
              <a:t>Anemia</a:t>
            </a:r>
          </a:p>
          <a:p>
            <a:r>
              <a:rPr lang="en-US" sz="3200" dirty="0" smtClean="0">
                <a:latin typeface="Segoe UI Light" pitchFamily="34" charset="0"/>
              </a:rPr>
              <a:t>Anorexia</a:t>
            </a:r>
          </a:p>
          <a:p>
            <a:r>
              <a:rPr lang="en-US" sz="3200" dirty="0" smtClean="0">
                <a:latin typeface="Segoe UI Light" pitchFamily="34" charset="0"/>
              </a:rPr>
              <a:t>Depression</a:t>
            </a:r>
          </a:p>
          <a:p>
            <a:r>
              <a:rPr lang="en-US" sz="3200" dirty="0" smtClean="0">
                <a:latin typeface="Segoe UI Light" pitchFamily="34" charset="0"/>
              </a:rPr>
              <a:t>Weight loss</a:t>
            </a:r>
          </a:p>
          <a:p>
            <a:r>
              <a:rPr lang="en-US" sz="3200" dirty="0" smtClean="0">
                <a:latin typeface="Segoe UI Light" pitchFamily="34" charset="0"/>
              </a:rPr>
              <a:t>Nervous system diseases</a:t>
            </a:r>
          </a:p>
          <a:p>
            <a:r>
              <a:rPr lang="en-US" sz="3200" dirty="0" smtClean="0">
                <a:latin typeface="Segoe UI Light" pitchFamily="34" charset="0"/>
              </a:rPr>
              <a:t>Secondary infections</a:t>
            </a:r>
          </a:p>
        </p:txBody>
      </p:sp>
      <p:pic>
        <p:nvPicPr>
          <p:cNvPr id="6" name="Picture 5" descr="fre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199" y="2667000"/>
            <a:ext cx="4281881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8077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UI Light" pitchFamily="34" charset="0"/>
              </a:rPr>
              <a:t>Some tests that would be run in order to diagnose a client with </a:t>
            </a:r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. </a:t>
            </a:r>
          </a:p>
          <a:p>
            <a:endParaRPr lang="en-US" sz="3200" dirty="0">
              <a:latin typeface="Segoe UI Light" pitchFamily="34" charset="0"/>
            </a:endParaRPr>
          </a:p>
          <a:p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 positive on ELISA </a:t>
            </a:r>
            <a:r>
              <a:rPr lang="en-US" sz="3200" dirty="0" smtClean="0">
                <a:latin typeface="Segoe UI Light" pitchFamily="34" charset="0"/>
              </a:rPr>
              <a:t>test </a:t>
            </a:r>
            <a:endParaRPr lang="en-US" sz="3200" dirty="0" smtClean="0">
              <a:latin typeface="Segoe UI Light" pitchFamily="34" charset="0"/>
            </a:endParaRPr>
          </a:p>
          <a:p>
            <a:r>
              <a:rPr lang="en-US" sz="3200" dirty="0" smtClean="0">
                <a:latin typeface="Segoe UI Light" pitchFamily="34" charset="0"/>
              </a:rPr>
              <a:t>CBC: </a:t>
            </a:r>
            <a:r>
              <a:rPr lang="en-US" sz="3200" dirty="0" err="1" smtClean="0">
                <a:latin typeface="Segoe UI Light" pitchFamily="34" charset="0"/>
              </a:rPr>
              <a:t>nonregenerative</a:t>
            </a:r>
            <a:r>
              <a:rPr lang="en-US" sz="3200" dirty="0" smtClean="0">
                <a:latin typeface="Segoe UI Light" pitchFamily="34" charset="0"/>
              </a:rPr>
              <a:t> anemia</a:t>
            </a:r>
          </a:p>
          <a:p>
            <a:r>
              <a:rPr lang="en-US" sz="3200" dirty="0" smtClean="0">
                <a:latin typeface="Segoe UI Light" pitchFamily="34" charset="0"/>
              </a:rPr>
              <a:t>IFA (indirect </a:t>
            </a:r>
          </a:p>
          <a:p>
            <a:r>
              <a:rPr lang="en-US" sz="3200" dirty="0" err="1" smtClean="0">
                <a:latin typeface="Segoe UI Light" pitchFamily="34" charset="0"/>
              </a:rPr>
              <a:t>immunofluorescent</a:t>
            </a:r>
            <a:r>
              <a:rPr lang="en-US" sz="3200" dirty="0" smtClean="0">
                <a:latin typeface="Segoe UI Light" pitchFamily="34" charset="0"/>
              </a:rPr>
              <a:t> antibody assay): positive</a:t>
            </a:r>
          </a:p>
          <a:p>
            <a:r>
              <a:rPr lang="en-US" sz="3200" dirty="0" smtClean="0">
                <a:latin typeface="Segoe UI Light" pitchFamily="34" charset="0"/>
              </a:rPr>
              <a:t>Clinical signs of recurring infections    </a:t>
            </a:r>
            <a:endParaRPr lang="en-US" sz="3200" dirty="0">
              <a:latin typeface="Segoe UI Light" pitchFamily="34" charset="0"/>
            </a:endParaRPr>
          </a:p>
        </p:txBody>
      </p:sp>
      <p:pic>
        <p:nvPicPr>
          <p:cNvPr id="8194" name="Picture 2" descr="http://www.moorevet.com/Images/Feline/FeLV/Start25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581400"/>
            <a:ext cx="2667001" cy="1308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286000"/>
            <a:ext cx="716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UI Light" pitchFamily="34" charset="0"/>
              </a:rPr>
              <a:t>To help get your </a:t>
            </a:r>
            <a:r>
              <a:rPr lang="en-US" sz="3200" dirty="0" err="1" smtClean="0">
                <a:latin typeface="Segoe UI Light" pitchFamily="34" charset="0"/>
              </a:rPr>
              <a:t>FeLV</a:t>
            </a:r>
            <a:r>
              <a:rPr lang="en-US" sz="3200" dirty="0" smtClean="0">
                <a:latin typeface="Segoe UI Light" pitchFamily="34" charset="0"/>
              </a:rPr>
              <a:t>+ patient healthy and keep him healthy the client should </a:t>
            </a:r>
            <a:r>
              <a:rPr lang="en-US" sz="3200" i="1" dirty="0" smtClean="0">
                <a:latin typeface="Segoe UI Light" pitchFamily="34" charset="0"/>
              </a:rPr>
              <a:t>keep him indoors</a:t>
            </a:r>
            <a:r>
              <a:rPr lang="en-US" sz="3200" dirty="0" smtClean="0">
                <a:latin typeface="Segoe UI Light" pitchFamily="34" charset="0"/>
              </a:rPr>
              <a:t> and </a:t>
            </a:r>
            <a:r>
              <a:rPr lang="en-US" sz="3200" i="1" dirty="0" smtClean="0">
                <a:latin typeface="Segoe UI Light" pitchFamily="34" charset="0"/>
              </a:rPr>
              <a:t>away from all other cats</a:t>
            </a:r>
            <a:r>
              <a:rPr lang="en-US" sz="3200" dirty="0" smtClean="0">
                <a:latin typeface="Segoe UI Light" pitchFamily="34" charset="0"/>
              </a:rPr>
              <a:t>. He should also be kept him </a:t>
            </a:r>
            <a:r>
              <a:rPr lang="en-US" sz="3200" i="1" dirty="0" smtClean="0">
                <a:latin typeface="Segoe UI Light" pitchFamily="34" charset="0"/>
              </a:rPr>
              <a:t>up to date on all vaccinations </a:t>
            </a:r>
            <a:r>
              <a:rPr lang="en-US" sz="3200" dirty="0" smtClean="0">
                <a:latin typeface="Segoe UI Light" pitchFamily="34" charset="0"/>
              </a:rPr>
              <a:t>and any </a:t>
            </a:r>
            <a:r>
              <a:rPr lang="en-US" sz="3200" i="1" dirty="0" smtClean="0">
                <a:latin typeface="Segoe UI Light" pitchFamily="34" charset="0"/>
              </a:rPr>
              <a:t>stress should be eliminated</a:t>
            </a:r>
            <a:endParaRPr lang="en-US" sz="3200" i="1" dirty="0"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Pathological Lesions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No known pathological lesions.</a:t>
            </a:r>
            <a:endParaRPr lang="en-US" dirty="0"/>
          </a:p>
        </p:txBody>
      </p:sp>
      <p:pic>
        <p:nvPicPr>
          <p:cNvPr id="1026" name="Picture 2" descr="Really funny cat smiling pictur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590800"/>
            <a:ext cx="4876800" cy="37429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2089</TotalTime>
  <Words>485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Feline Leukemia Virus</vt:lpstr>
      <vt:lpstr>Etiology (Cause)</vt:lpstr>
      <vt:lpstr>Disease History</vt:lpstr>
      <vt:lpstr>Signalment (Who gets FeLV?)</vt:lpstr>
      <vt:lpstr>Transmission </vt:lpstr>
      <vt:lpstr>Clinical Signs</vt:lpstr>
      <vt:lpstr>Diagnostic tests</vt:lpstr>
      <vt:lpstr>Treatment</vt:lpstr>
      <vt:lpstr>Pathological Lesions</vt:lpstr>
      <vt:lpstr>Prognosis</vt:lpstr>
      <vt:lpstr>Prevention</vt:lpstr>
      <vt:lpstr>Client Education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Briscoe</dc:creator>
  <cp:lastModifiedBy>Briscoe</cp:lastModifiedBy>
  <cp:revision>91</cp:revision>
  <dcterms:created xsi:type="dcterms:W3CDTF">2011-07-11T16:58:13Z</dcterms:created>
  <dcterms:modified xsi:type="dcterms:W3CDTF">2011-07-17T21:03:35Z</dcterms:modified>
</cp:coreProperties>
</file>